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7"/>
  </p:notesMasterIdLst>
  <p:sldIdLst>
    <p:sldId id="374" r:id="rId2"/>
    <p:sldId id="421" r:id="rId3"/>
    <p:sldId id="422" r:id="rId4"/>
    <p:sldId id="423" r:id="rId5"/>
    <p:sldId id="424" r:id="rId6"/>
    <p:sldId id="425" r:id="rId7"/>
    <p:sldId id="426" r:id="rId8"/>
    <p:sldId id="427" r:id="rId9"/>
    <p:sldId id="428" r:id="rId10"/>
    <p:sldId id="415" r:id="rId11"/>
    <p:sldId id="429" r:id="rId12"/>
    <p:sldId id="420" r:id="rId13"/>
    <p:sldId id="419" r:id="rId14"/>
    <p:sldId id="430" r:id="rId15"/>
    <p:sldId id="41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2D2"/>
    <a:srgbClr val="314C57"/>
    <a:srgbClr val="5A7E83"/>
    <a:srgbClr val="CCA49C"/>
    <a:srgbClr val="627981"/>
    <a:srgbClr val="318295"/>
    <a:srgbClr val="386546"/>
    <a:srgbClr val="F3EDE7"/>
    <a:srgbClr val="C7D4CB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76" autoAdjust="0"/>
    <p:restoredTop sz="94886"/>
  </p:normalViewPr>
  <p:slideViewPr>
    <p:cSldViewPr snapToGrid="0">
      <p:cViewPr varScale="1">
        <p:scale>
          <a:sx n="110" d="100"/>
          <a:sy n="110" d="100"/>
        </p:scale>
        <p:origin x="17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C3DDD-10D7-4EC4-8428-504113DE5F81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C2196-85B6-428A-AE65-9B6A298EE9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8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FC2196-85B6-428A-AE65-9B6A298EE9F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85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0008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510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2338" y="2297452"/>
            <a:ext cx="74793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Organizing the</a:t>
            </a:r>
          </a:p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Research Process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158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Journal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6942" y="1359572"/>
            <a:ext cx="4430112" cy="4065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79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Working Bibliography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38844" y="1739565"/>
            <a:ext cx="7466309" cy="2292792"/>
            <a:chOff x="838844" y="2534041"/>
            <a:chExt cx="7466309" cy="1855906"/>
          </a:xfrm>
        </p:grpSpPr>
        <p:sp>
          <p:nvSpPr>
            <p:cNvPr id="9" name="Up Arrow Callout 8"/>
            <p:cNvSpPr/>
            <p:nvPr/>
          </p:nvSpPr>
          <p:spPr>
            <a:xfrm>
              <a:off x="838844" y="2534041"/>
              <a:ext cx="7466309" cy="1855906"/>
            </a:xfrm>
            <a:prstGeom prst="upArrowCallout">
              <a:avLst/>
            </a:prstGeom>
            <a:solidFill>
              <a:srgbClr val="F2E2D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78585" y="3494500"/>
              <a:ext cx="6386830" cy="473348"/>
            </a:xfrm>
            <a:prstGeom prst="rect">
              <a:avLst/>
            </a:prstGeom>
            <a:solidFill>
              <a:srgbClr val="F2E2D2"/>
            </a:solidFill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3200" dirty="0"/>
                <a:t>running list of sources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376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Working Bibliography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8"/>
          <a:stretch/>
        </p:blipFill>
        <p:spPr>
          <a:xfrm>
            <a:off x="1168400" y="1701800"/>
            <a:ext cx="6807200" cy="3131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598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List of Works Cited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1"/>
          <a:stretch/>
        </p:blipFill>
        <p:spPr bwMode="auto">
          <a:xfrm>
            <a:off x="1097421" y="1731994"/>
            <a:ext cx="6949153" cy="240141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4945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Up Arrow 28"/>
          <p:cNvSpPr/>
          <p:nvPr/>
        </p:nvSpPr>
        <p:spPr>
          <a:xfrm>
            <a:off x="2183524" y="2971870"/>
            <a:ext cx="504496" cy="591495"/>
          </a:xfrm>
          <a:prstGeom prst="upArrow">
            <a:avLst/>
          </a:prstGeom>
          <a:solidFill>
            <a:srgbClr val="5A7E83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Up Arrow 22"/>
          <p:cNvSpPr/>
          <p:nvPr/>
        </p:nvSpPr>
        <p:spPr>
          <a:xfrm>
            <a:off x="4319751" y="2971869"/>
            <a:ext cx="504496" cy="591495"/>
          </a:xfrm>
          <a:prstGeom prst="upArrow">
            <a:avLst/>
          </a:prstGeom>
          <a:solidFill>
            <a:srgbClr val="5A7E83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6455978" y="2971868"/>
            <a:ext cx="504496" cy="591495"/>
          </a:xfrm>
          <a:prstGeom prst="upArrow">
            <a:avLst/>
          </a:prstGeom>
          <a:solidFill>
            <a:srgbClr val="5A7E83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  <a:solidFill>
            <a:srgbClr val="5A7F83"/>
          </a:solidFill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Organizing Your Research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63121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1434661" y="3533641"/>
            <a:ext cx="2002221" cy="948954"/>
          </a:xfrm>
          <a:prstGeom prst="roundRect">
            <a:avLst/>
          </a:prstGeom>
          <a:solidFill>
            <a:srgbClr val="5A7E83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Research Notes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021272" y="1733981"/>
            <a:ext cx="5101457" cy="1038603"/>
          </a:xfrm>
          <a:prstGeom prst="round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Research Tools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570889" y="3533641"/>
            <a:ext cx="2002221" cy="948954"/>
          </a:xfrm>
          <a:prstGeom prst="roundRect">
            <a:avLst/>
          </a:prstGeom>
          <a:solidFill>
            <a:srgbClr val="5A7E83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Research Journal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707116" y="3533641"/>
            <a:ext cx="2002221" cy="948954"/>
          </a:xfrm>
          <a:prstGeom prst="roundRect">
            <a:avLst/>
          </a:prstGeom>
          <a:solidFill>
            <a:srgbClr val="5A7E83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Working Bibliography</a:t>
            </a:r>
          </a:p>
        </p:txBody>
      </p:sp>
    </p:spTree>
    <p:extLst>
      <p:ext uri="{BB962C8B-B14F-4D97-AF65-F5344CB8AC3E}">
        <p14:creationId xmlns:p14="http://schemas.microsoft.com/office/powerpoint/2010/main" val="17757079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798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Organizing Your Research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3165" y="1481735"/>
            <a:ext cx="7837668" cy="1355436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system of organization</a:t>
            </a:r>
          </a:p>
        </p:txBody>
      </p:sp>
      <p:sp>
        <p:nvSpPr>
          <p:cNvPr id="13" name="Up Arrow 12"/>
          <p:cNvSpPr/>
          <p:nvPr/>
        </p:nvSpPr>
        <p:spPr>
          <a:xfrm>
            <a:off x="2304336" y="2938121"/>
            <a:ext cx="791783" cy="1261661"/>
          </a:xfrm>
          <a:prstGeom prst="upArrow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224433" y="3638353"/>
            <a:ext cx="2951591" cy="1485554"/>
          </a:xfrm>
          <a:prstGeom prst="rect">
            <a:avLst/>
          </a:prstGeom>
          <a:solidFill>
            <a:schemeClr val="bg1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23542"/>
                </a:solidFill>
              </a:rPr>
              <a:t>keep track of source material</a:t>
            </a:r>
          </a:p>
        </p:txBody>
      </p:sp>
      <p:sp>
        <p:nvSpPr>
          <p:cNvPr id="17" name="Up Arrow 16"/>
          <p:cNvSpPr/>
          <p:nvPr/>
        </p:nvSpPr>
        <p:spPr>
          <a:xfrm>
            <a:off x="5895263" y="2938120"/>
            <a:ext cx="791783" cy="1261661"/>
          </a:xfrm>
          <a:prstGeom prst="upArrow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815358" y="3628631"/>
            <a:ext cx="2951591" cy="1485554"/>
          </a:xfrm>
          <a:prstGeom prst="rect">
            <a:avLst/>
          </a:prstGeom>
          <a:solidFill>
            <a:schemeClr val="bg1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23542"/>
                </a:solidFill>
              </a:rPr>
              <a:t>saves time during drafting</a:t>
            </a:r>
          </a:p>
        </p:txBody>
      </p:sp>
    </p:spTree>
    <p:extLst>
      <p:ext uri="{BB962C8B-B14F-4D97-AF65-F5344CB8AC3E}">
        <p14:creationId xmlns:p14="http://schemas.microsoft.com/office/powerpoint/2010/main" val="987655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Up Arrow 28"/>
          <p:cNvSpPr/>
          <p:nvPr/>
        </p:nvSpPr>
        <p:spPr>
          <a:xfrm>
            <a:off x="2183524" y="2971870"/>
            <a:ext cx="504496" cy="591495"/>
          </a:xfrm>
          <a:prstGeom prst="upArrow">
            <a:avLst/>
          </a:prstGeom>
          <a:solidFill>
            <a:srgbClr val="5A7E83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Up Arrow 22"/>
          <p:cNvSpPr/>
          <p:nvPr/>
        </p:nvSpPr>
        <p:spPr>
          <a:xfrm>
            <a:off x="4319751" y="2971869"/>
            <a:ext cx="504496" cy="591495"/>
          </a:xfrm>
          <a:prstGeom prst="upArrow">
            <a:avLst/>
          </a:prstGeom>
          <a:solidFill>
            <a:srgbClr val="5A7E83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6455978" y="2971868"/>
            <a:ext cx="504496" cy="591495"/>
          </a:xfrm>
          <a:prstGeom prst="upArrow">
            <a:avLst/>
          </a:prstGeom>
          <a:solidFill>
            <a:srgbClr val="5A7E83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  <a:solidFill>
            <a:srgbClr val="5A7F83"/>
          </a:solidFill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Organizing Your Research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63121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1434661" y="3533641"/>
            <a:ext cx="2002221" cy="948954"/>
          </a:xfrm>
          <a:prstGeom prst="roundRect">
            <a:avLst/>
          </a:prstGeom>
          <a:solidFill>
            <a:srgbClr val="5A7E83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Research Notes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021272" y="1733981"/>
            <a:ext cx="5101457" cy="1038603"/>
          </a:xfrm>
          <a:prstGeom prst="round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Research Tools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570889" y="3533641"/>
            <a:ext cx="2002221" cy="948954"/>
          </a:xfrm>
          <a:prstGeom prst="roundRect">
            <a:avLst/>
          </a:prstGeom>
          <a:solidFill>
            <a:srgbClr val="5A7E83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Research Journal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707116" y="3533641"/>
            <a:ext cx="2002221" cy="948954"/>
          </a:xfrm>
          <a:prstGeom prst="roundRect">
            <a:avLst/>
          </a:prstGeom>
          <a:solidFill>
            <a:srgbClr val="5A7E83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Working Bibliography</a:t>
            </a:r>
          </a:p>
        </p:txBody>
      </p:sp>
    </p:spTree>
    <p:extLst>
      <p:ext uri="{BB962C8B-B14F-4D97-AF65-F5344CB8AC3E}">
        <p14:creationId xmlns:p14="http://schemas.microsoft.com/office/powerpoint/2010/main" val="1939457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96964" y="3577447"/>
            <a:ext cx="5068334" cy="1093742"/>
          </a:xfrm>
          <a:prstGeom prst="rect">
            <a:avLst/>
          </a:prstGeom>
          <a:solidFill>
            <a:srgbClr val="709C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6444" y="431908"/>
            <a:ext cx="743111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Research Notes</a:t>
            </a:r>
          </a:p>
        </p:txBody>
      </p:sp>
      <p:sp>
        <p:nvSpPr>
          <p:cNvPr id="3" name="Rectangle 2"/>
          <p:cNvSpPr/>
          <p:nvPr/>
        </p:nvSpPr>
        <p:spPr>
          <a:xfrm>
            <a:off x="3386898" y="1943733"/>
            <a:ext cx="23702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Credibility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13542" y="1796765"/>
            <a:ext cx="4516916" cy="869118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4241494" y="2680873"/>
            <a:ext cx="661012" cy="738130"/>
          </a:xfrm>
          <a:prstGeom prst="upArrow">
            <a:avLst/>
          </a:prstGeom>
          <a:solidFill>
            <a:srgbClr val="F2E2D2"/>
          </a:solidFill>
          <a:ln>
            <a:noFill/>
          </a:ln>
          <a:scene3d>
            <a:camera prst="orthographicFront">
              <a:rot lat="21599992" lon="0" rev="107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735932" y="1954706"/>
            <a:ext cx="36721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Research Notes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39894" y="3794276"/>
            <a:ext cx="4069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Detailed records of source information</a:t>
            </a:r>
          </a:p>
        </p:txBody>
      </p:sp>
    </p:spTree>
    <p:extLst>
      <p:ext uri="{BB962C8B-B14F-4D97-AF65-F5344CB8AC3E}">
        <p14:creationId xmlns:p14="http://schemas.microsoft.com/office/powerpoint/2010/main" val="1659721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Notes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" name="Group 4"/>
          <p:cNvGrpSpPr/>
          <p:nvPr/>
        </p:nvGrpSpPr>
        <p:grpSpPr>
          <a:xfrm>
            <a:off x="256583" y="2267076"/>
            <a:ext cx="8589900" cy="1840335"/>
            <a:chOff x="136663" y="2267076"/>
            <a:chExt cx="8589900" cy="1840335"/>
          </a:xfrm>
        </p:grpSpPr>
        <p:grpSp>
          <p:nvGrpSpPr>
            <p:cNvPr id="5" name="Group 5"/>
            <p:cNvGrpSpPr/>
            <p:nvPr/>
          </p:nvGrpSpPr>
          <p:grpSpPr>
            <a:xfrm>
              <a:off x="136663" y="2267076"/>
              <a:ext cx="8589900" cy="1840335"/>
              <a:chOff x="707545" y="3105958"/>
              <a:chExt cx="7718037" cy="695399"/>
            </a:xfrm>
            <a:solidFill>
              <a:srgbClr val="F2E2D2"/>
            </a:solidFill>
          </p:grpSpPr>
          <p:sp>
            <p:nvSpPr>
              <p:cNvPr id="8" name="Freeform 7"/>
              <p:cNvSpPr/>
              <p:nvPr/>
            </p:nvSpPr>
            <p:spPr>
              <a:xfrm>
                <a:off x="707545" y="3107936"/>
                <a:ext cx="2464768" cy="69104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lvl="0"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kern="1200" dirty="0">
                    <a:solidFill>
                      <a:schemeClr val="tx1"/>
                    </a:solidFill>
                    <a:latin typeface="Segoe Print" panose="02000600000000000000" pitchFamily="2" charset="0"/>
                  </a:rPr>
                  <a:t>Looking for evidence</a:t>
                </a:r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3330336" y="3110317"/>
                <a:ext cx="2464768" cy="69104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lvl="0"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kern="1200" dirty="0">
                    <a:solidFill>
                      <a:schemeClr val="tx1"/>
                    </a:solidFill>
                    <a:latin typeface="Segoe Print" panose="02000600000000000000" pitchFamily="2" charset="0"/>
                  </a:rPr>
                  <a:t>Record information</a:t>
                </a:r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5960814" y="3105958"/>
                <a:ext cx="2464768" cy="691040"/>
              </a:xfrm>
              <a:prstGeom prst="roundRect">
                <a:avLst/>
              </a:prstGeom>
              <a:grpFill/>
              <a:ln w="38100"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lvl="0"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kern="1200" dirty="0">
                    <a:solidFill>
                      <a:schemeClr val="tx1"/>
                    </a:solidFill>
                    <a:latin typeface="Segoe Print" panose="02000600000000000000" pitchFamily="2" charset="0"/>
                  </a:rPr>
                  <a:t>Find later</a:t>
                </a:r>
              </a:p>
            </p:txBody>
          </p:sp>
        </p:grpSp>
        <p:sp>
          <p:nvSpPr>
            <p:cNvPr id="4" name="Right Arrow 3"/>
            <p:cNvSpPr/>
            <p:nvPr/>
          </p:nvSpPr>
          <p:spPr>
            <a:xfrm>
              <a:off x="2744606" y="2982832"/>
              <a:ext cx="457200" cy="310896"/>
            </a:xfrm>
            <a:prstGeom prst="rightArrow">
              <a:avLst/>
            </a:prstGeom>
            <a:solidFill>
              <a:srgbClr val="5A7E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ight Arrow 15"/>
            <p:cNvSpPr/>
            <p:nvPr/>
          </p:nvSpPr>
          <p:spPr>
            <a:xfrm>
              <a:off x="5742635" y="2997823"/>
              <a:ext cx="456301" cy="310628"/>
            </a:xfrm>
            <a:prstGeom prst="rightArrow">
              <a:avLst/>
            </a:prstGeom>
            <a:solidFill>
              <a:srgbClr val="5A7E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92657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Notes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914400" y="2165229"/>
            <a:ext cx="7123327" cy="2127746"/>
            <a:chOff x="1222730" y="1673285"/>
            <a:chExt cx="7123327" cy="1905502"/>
          </a:xfrm>
        </p:grpSpPr>
        <p:sp>
          <p:nvSpPr>
            <p:cNvPr id="12" name="Rounded Rectangle 11"/>
            <p:cNvSpPr/>
            <p:nvPr/>
          </p:nvSpPr>
          <p:spPr>
            <a:xfrm>
              <a:off x="1222730" y="1673285"/>
              <a:ext cx="7123327" cy="1905502"/>
            </a:xfrm>
            <a:prstGeom prst="roundRect">
              <a:avLst/>
            </a:prstGeom>
            <a:solidFill>
              <a:srgbClr val="F2E2D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grpSp>
          <p:nvGrpSpPr>
            <p:cNvPr id="5" name="Group 17"/>
            <p:cNvGrpSpPr/>
            <p:nvPr/>
          </p:nvGrpSpPr>
          <p:grpSpPr>
            <a:xfrm>
              <a:off x="1686904" y="2214385"/>
              <a:ext cx="6170219" cy="823302"/>
              <a:chOff x="4445621" y="1636617"/>
              <a:chExt cx="8283900" cy="962025"/>
            </a:xfrm>
          </p:grpSpPr>
          <p:sp>
            <p:nvSpPr>
              <p:cNvPr id="19" name="Freeform 18"/>
              <p:cNvSpPr/>
              <p:nvPr/>
            </p:nvSpPr>
            <p:spPr>
              <a:xfrm>
                <a:off x="444562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609197">
                  <a:alpha val="90000"/>
                </a:srgb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Paraphrase</a:t>
                </a:r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728339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609197">
                  <a:alpha val="90000"/>
                </a:srgb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Summary</a:t>
                </a:r>
              </a:p>
            </p:txBody>
          </p:sp>
          <p:sp>
            <p:nvSpPr>
              <p:cNvPr id="21" name="Freeform 20"/>
              <p:cNvSpPr/>
              <p:nvPr/>
            </p:nvSpPr>
            <p:spPr>
              <a:xfrm>
                <a:off x="1008792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609197">
                  <a:alpha val="90000"/>
                </a:srgb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Quote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56130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119931" y="1492525"/>
            <a:ext cx="4528307" cy="924797"/>
          </a:xfrm>
          <a:prstGeom prst="rect">
            <a:avLst/>
          </a:prstGeom>
          <a:solidFill>
            <a:srgbClr val="355F6B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119931" y="2856530"/>
            <a:ext cx="4528307" cy="924797"/>
          </a:xfrm>
          <a:prstGeom prst="rect">
            <a:avLst/>
          </a:prstGeom>
          <a:solidFill>
            <a:srgbClr val="355F6B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117451" y="4267005"/>
            <a:ext cx="4528307" cy="924797"/>
          </a:xfrm>
          <a:prstGeom prst="rect">
            <a:avLst/>
          </a:prstGeom>
          <a:solidFill>
            <a:srgbClr val="355F6B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626126" y="1430565"/>
            <a:ext cx="2972394" cy="1085185"/>
          </a:xfrm>
          <a:prstGeom prst="rightArrow">
            <a:avLst/>
          </a:prstGeom>
          <a:solidFill>
            <a:srgbClr val="60919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626126" y="2804572"/>
            <a:ext cx="2972394" cy="1085185"/>
          </a:xfrm>
          <a:prstGeom prst="rightArrow">
            <a:avLst/>
          </a:prstGeom>
          <a:solidFill>
            <a:srgbClr val="60919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626126" y="4199557"/>
            <a:ext cx="2972394" cy="1085185"/>
          </a:xfrm>
          <a:prstGeom prst="rightArrow">
            <a:avLst/>
          </a:prstGeom>
          <a:solidFill>
            <a:srgbClr val="60919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26126" y="1797534"/>
            <a:ext cx="24251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Source Information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91654" y="1797534"/>
            <a:ext cx="36552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author/title/publication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4428" y="3175357"/>
            <a:ext cx="2261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Date of Access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09843" y="3128887"/>
            <a:ext cx="2880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day/month/year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44796" y="4538437"/>
            <a:ext cx="1858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Evidence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91654" y="4540337"/>
            <a:ext cx="3655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rgbClr val="FFFFFF"/>
                </a:solidFill>
              </a:rPr>
              <a:t>summary/paraphrase/quote</a:t>
            </a:r>
            <a:endParaRPr lang="en-US" sz="2000" dirty="0">
              <a:solidFill>
                <a:srgbClr val="FFFFFF"/>
              </a:solidFill>
            </a:endParaRPr>
          </a:p>
        </p:txBody>
      </p:sp>
      <p:grpSp>
        <p:nvGrpSpPr>
          <p:cNvPr id="2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Notes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44893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357188" y="1612191"/>
            <a:ext cx="8429625" cy="3581401"/>
            <a:chOff x="365112" y="2651741"/>
            <a:chExt cx="8443023" cy="3479006"/>
          </a:xfrm>
          <a:solidFill>
            <a:srgbClr val="609197"/>
          </a:solidFill>
        </p:grpSpPr>
        <p:grpSp>
          <p:nvGrpSpPr>
            <p:cNvPr id="4" name="Group 8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Electronic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47862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FFFFF"/>
                  </a:solidFill>
                </a:rPr>
                <a:t>Hand-written</a:t>
              </a:r>
            </a:p>
          </p:txBody>
        </p:sp>
      </p:grpSp>
      <p:grpSp>
        <p:nvGrpSpPr>
          <p:cNvPr id="5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Notes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5448465" y="2828479"/>
            <a:ext cx="2685381" cy="179165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Written on index cards for </a:t>
            </a:r>
            <a:r>
              <a:rPr lang="en-US">
                <a:solidFill>
                  <a:prstClr val="black"/>
                </a:solidFill>
              </a:rPr>
              <a:t>easy visualization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1035767" y="2828478"/>
            <a:ext cx="2685381" cy="1791651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Copy and paste easily into writing document</a:t>
            </a:r>
          </a:p>
        </p:txBody>
      </p:sp>
      <p:sp>
        <p:nvSpPr>
          <p:cNvPr id="18" name="Oval 17"/>
          <p:cNvSpPr/>
          <p:nvPr/>
        </p:nvSpPr>
        <p:spPr>
          <a:xfrm>
            <a:off x="4166856" y="2888422"/>
            <a:ext cx="810287" cy="905018"/>
          </a:xfrm>
          <a:prstGeom prst="ellipse">
            <a:avLst/>
          </a:prstGeom>
          <a:solidFill>
            <a:srgbClr val="F2E2D2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prstClr val="black"/>
                </a:solidFill>
              </a:rPr>
              <a:t>or</a:t>
            </a:r>
            <a:endParaRPr lang="en-US" sz="4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473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Journal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600200" y="1481735"/>
            <a:ext cx="6007608" cy="914400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record of thoughts as you work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28013" y="2736595"/>
            <a:ext cx="3087974" cy="779489"/>
          </a:xfrm>
          <a:prstGeom prst="roundRect">
            <a:avLst/>
          </a:prstGeom>
          <a:solidFill>
            <a:srgbClr val="5A7E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3060017" y="3959984"/>
            <a:ext cx="3087974" cy="779489"/>
          </a:xfrm>
          <a:prstGeom prst="roundRect">
            <a:avLst/>
          </a:prstGeom>
          <a:solidFill>
            <a:srgbClr val="5A7E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785016" y="2895506"/>
            <a:ext cx="2263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Good ideas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5016" y="4107965"/>
            <a:ext cx="1783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752367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2300</TotalTime>
  <Words>149</Words>
  <Application>Microsoft Office PowerPoint</Application>
  <PresentationFormat>On-screen Show (4:3)</PresentationFormat>
  <Paragraphs>59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Segoe Print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223</cp:revision>
  <dcterms:created xsi:type="dcterms:W3CDTF">2015-08-02T19:14:14Z</dcterms:created>
  <dcterms:modified xsi:type="dcterms:W3CDTF">2018-05-04T20:30:20Z</dcterms:modified>
</cp:coreProperties>
</file>